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9.png" ContentType="image/png"/>
  <Override PartName="/ppt/media/image66.jpeg" ContentType="image/jpeg"/>
  <Override PartName="/ppt/media/image56.jpeg" ContentType="image/jpeg"/>
  <Override PartName="/ppt/media/image55.jpeg" ContentType="image/jpeg"/>
  <Override PartName="/ppt/media/image43.png" ContentType="image/png"/>
  <Override PartName="/ppt/media/image53.jpeg" ContentType="image/jpeg"/>
  <Override PartName="/ppt/media/image25.jpeg" ContentType="image/jpeg"/>
  <Override PartName="/ppt/media/image32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60.jpeg" ContentType="image/jpeg"/>
  <Override PartName="/ppt/media/image40.png" ContentType="image/png"/>
  <Override PartName="/ppt/media/image36.jpeg" ContentType="image/jpeg"/>
  <Override PartName="/ppt/media/image49.png" ContentType="image/png"/>
  <Override PartName="/ppt/media/image23.jpeg" ContentType="image/jpeg"/>
  <Override PartName="/ppt/media/image9.png" ContentType="image/png"/>
  <Override PartName="/ppt/media/image22.jpeg" ContentType="image/jpeg"/>
  <Override PartName="/ppt/media/image35.jpeg" ContentType="image/jpeg"/>
  <Override PartName="/ppt/media/image47.png" ContentType="image/png"/>
  <Override PartName="/ppt/media/image41.jpeg" ContentType="image/jpeg"/>
  <Override PartName="/ppt/media/image14.jpeg" ContentType="image/jpeg"/>
  <Override PartName="/ppt/media/image65.png" ContentType="image/png"/>
  <Override PartName="/ppt/media/image20.jpeg" ContentType="image/jpeg"/>
  <Override PartName="/ppt/media/image27.png" ContentType="image/png"/>
  <Override PartName="/ppt/media/image33.jpeg" ContentType="image/jpeg"/>
  <Override PartName="/ppt/media/image15.png" ContentType="image/png"/>
  <Override PartName="/ppt/media/image18.jpeg" ContentType="image/jpeg"/>
  <Override PartName="/ppt/media/image24.png" ContentType="image/png"/>
  <Override PartName="/ppt/media/image19.png" ContentType="image/png"/>
  <Override PartName="/ppt/media/image62.jpeg" ContentType="image/jpeg"/>
  <Override PartName="/ppt/media/image61.png" ContentType="image/png"/>
  <Override PartName="/ppt/media/image5.jpeg" ContentType="image/jpeg"/>
  <Override PartName="/ppt/media/image1.jpeg" ContentType="image/jpeg"/>
  <Override PartName="/ppt/media/image21.png" ContentType="image/png"/>
  <Override PartName="/ppt/media/image46.jpeg" ContentType="image/jpeg"/>
  <Override PartName="/ppt/media/image58.png" ContentType="image/png"/>
  <Override PartName="/ppt/media/image64.jpeg" ContentType="image/jpeg"/>
  <Override PartName="/ppt/media/image7.jpeg" ContentType="image/jpeg"/>
  <Override PartName="/ppt/media/image16.jpeg" ContentType="image/jpeg"/>
  <Override PartName="/ppt/media/image29.png" ContentType="image/png"/>
  <Override PartName="/ppt/media/image6.png" ContentType="image/png"/>
  <Override PartName="/ppt/media/image28.jpeg" ContentType="image/jpeg"/>
  <Override PartName="/ppt/media/image11.png" ContentType="image/png"/>
  <Override PartName="/ppt/media/image10.jpeg" ContentType="image/jpeg"/>
  <Override PartName="/ppt/media/image26.png" ContentType="image/png"/>
  <Override PartName="/ppt/media/image8.jpeg" ContentType="image/jpeg"/>
  <Override PartName="/ppt/media/image39.jpeg" ContentType="image/jpeg"/>
  <Override PartName="/ppt/media/image17.png" ContentType="image/png"/>
  <Override PartName="/ppt/media/image12.jpeg" ContentType="image/jpeg"/>
  <Override PartName="/ppt/media/image34.png" ContentType="image/png"/>
  <Override PartName="/ppt/media/image54.jpeg" ContentType="image/jpeg"/>
  <Override PartName="/ppt/media/image52.jpeg" ContentType="image/jpeg"/>
  <Override PartName="/ppt/media/image13.png" ContentType="image/png"/>
  <Override PartName="/ppt/media/image2.jpeg" ContentType="image/jpeg"/>
  <Override PartName="/ppt/media/image31.png" ContentType="image/png"/>
  <Override PartName="/ppt/media/image42.png" ContentType="image/png"/>
  <Override PartName="/ppt/media/image63.png" ContentType="image/png"/>
  <Override PartName="/ppt/media/image57.jpeg" ContentType="image/jpeg"/>
  <Override PartName="/ppt/media/image38.png" ContentType="image/png"/>
  <Override PartName="/ppt/media/image44.jpeg" ContentType="image/jpeg"/>
  <Override PartName="/ppt/media/image45.png" ContentType="image/png"/>
  <Override PartName="/ppt/media/image48.jpeg" ContentType="image/jpeg"/>
  <Override PartName="/ppt/media/image50.jpeg" ContentType="image/jpeg"/>
  <Override PartName="/ppt/media/image4.jpeg" ContentType="image/jpeg"/>
  <Override PartName="/ppt/media/image5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6257587" cy="1229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19A4305-F4D2-4DAC-B36E-4CC51D05D4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1389240" y="1143000"/>
            <a:ext cx="4079520" cy="308592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2" name="Google Shape;230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4DC0ED-244E-41B1-AC0E-7E5427E5B40D}" type="slidenum">
              <a:rPr b="0" lang="en-GB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389240" y="1143000"/>
            <a:ext cx="4079520" cy="308592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5" name="Google Shape;322;gbc2607105b_1_46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4C680E-F4A1-410F-8410-7759D6FD1EF7}" type="slidenum">
              <a:rPr b="0" lang="en-GB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389240" y="1143000"/>
            <a:ext cx="4079520" cy="308592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8" name="Google Shape;334;gbc2607105b_1_47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FF09D69-8BFE-4094-82DF-3E5C63FDE663}" type="slidenum">
              <a:rPr b="0" lang="en-GB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75964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070676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1288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75964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070676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2032200" y="2012040"/>
            <a:ext cx="12192840" cy="1983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75964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070676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1288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575964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1070676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2032200" y="2012040"/>
            <a:ext cx="12192840" cy="1983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75964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1070676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1288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575964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1070676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2032200" y="2012040"/>
            <a:ext cx="12192840" cy="1983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75964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10706760" y="287640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81288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575964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10706760" y="6600240"/>
            <a:ext cx="471096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032200" y="2012040"/>
            <a:ext cx="12192840" cy="1983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10240" y="660024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288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10240" y="2876400"/>
            <a:ext cx="71398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12880" y="6600240"/>
            <a:ext cx="14631480" cy="34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US" sz="80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8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111780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5385240" y="11394360"/>
            <a:ext cx="54864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148184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0A45402-F562-4CEB-B8FB-068AFD4BED53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17800" y="654480"/>
            <a:ext cx="14021640" cy="237600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n-US" sz="587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17800" y="3272760"/>
            <a:ext cx="6909120" cy="77997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230320" y="3272760"/>
            <a:ext cx="6909120" cy="77997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111780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5385240" y="11394360"/>
            <a:ext cx="54864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1148184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9A69B2-CFFC-4214-BC0F-27910CEF1FE0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117800" y="654480"/>
            <a:ext cx="14022000" cy="237600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n-US" sz="587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117800" y="3272760"/>
            <a:ext cx="6909120" cy="7800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8230320" y="3272760"/>
            <a:ext cx="6909120" cy="7800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111780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5385240" y="11394360"/>
            <a:ext cx="548676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1148184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6229C0-7E83-4AFC-9DFC-2FDE86A5BA6D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032200" y="2012040"/>
            <a:ext cx="12192840" cy="427968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US" sz="8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dt"/>
          </p:nvPr>
        </p:nvSpPr>
        <p:spPr>
          <a:xfrm>
            <a:off x="111780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ftr"/>
          </p:nvPr>
        </p:nvSpPr>
        <p:spPr>
          <a:xfrm>
            <a:off x="5385240" y="11394360"/>
            <a:ext cx="5486400" cy="654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sldNum"/>
          </p:nvPr>
        </p:nvSpPr>
        <p:spPr>
          <a:xfrm>
            <a:off x="11481840" y="11394360"/>
            <a:ext cx="3657600" cy="654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9A4272-C519-4F69-976E-4703CA1E050F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812880" y="2876400"/>
            <a:ext cx="14631480" cy="712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232;p36"/>
          <p:cNvSpPr/>
          <p:nvPr/>
        </p:nvSpPr>
        <p:spPr>
          <a:xfrm>
            <a:off x="0" y="7594200"/>
            <a:ext cx="1625724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ffffff"/>
                </a:solidFill>
                <a:latin typeface="Calibri"/>
                <a:ea typeface="Calibri"/>
              </a:rPr>
              <a:t>SMOKING DETECTION SYSTEM BASED ON IMAGE PROCESSING WITH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ffffff"/>
                </a:solidFill>
                <a:latin typeface="Calibri"/>
                <a:ea typeface="Calibri"/>
              </a:rPr>
              <a:t>DEEP LEARNING AND CLOUD COMPUTING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Calibri"/>
                <a:ea typeface="Calibri"/>
              </a:rPr>
              <a:t>Ahmet Nezih KASIM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Calibri"/>
                <a:ea typeface="Calibri"/>
              </a:rPr>
              <a:t>Utku DEMIR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Calibri"/>
                <a:ea typeface="Calibri"/>
              </a:rPr>
              <a:t>Aziz HAN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3" name="Google Shape;233;p36"/>
          <p:cNvSpPr/>
          <p:nvPr/>
        </p:nvSpPr>
        <p:spPr>
          <a:xfrm>
            <a:off x="7047720" y="10517040"/>
            <a:ext cx="16257240" cy="17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3200" spc="-1" strike="noStrike">
                <a:solidFill>
                  <a:srgbClr val="ffffff"/>
                </a:solidFill>
                <a:latin typeface="Calibri"/>
                <a:ea typeface="Calibri"/>
              </a:rPr>
              <a:t>08.02.2021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304;p45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DATA COLLECTION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305;p45"/>
          <p:cNvSpPr/>
          <p:nvPr/>
        </p:nvSpPr>
        <p:spPr>
          <a:xfrm>
            <a:off x="424080" y="3593520"/>
            <a:ext cx="815724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Kaggle as starting point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Google Shape;306;p45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Google Shape;307;p45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367F06-E3B8-44B5-841C-B08B8052940B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212" name="Google Shape;308;p45" descr=""/>
          <p:cNvPicPr/>
          <p:nvPr/>
        </p:nvPicPr>
        <p:blipFill>
          <a:blip r:embed="rId2"/>
          <a:stretch/>
        </p:blipFill>
        <p:spPr>
          <a:xfrm>
            <a:off x="9325080" y="4026960"/>
            <a:ext cx="6663600" cy="4312800"/>
          </a:xfrm>
          <a:prstGeom prst="rect">
            <a:avLst/>
          </a:prstGeom>
          <a:ln w="0">
            <a:noFill/>
          </a:ln>
        </p:spPr>
      </p:pic>
      <p:sp>
        <p:nvSpPr>
          <p:cNvPr id="213" name="Google Shape;305;p45"/>
          <p:cNvSpPr/>
          <p:nvPr/>
        </p:nvSpPr>
        <p:spPr>
          <a:xfrm>
            <a:off x="424080" y="4611240"/>
            <a:ext cx="8001360" cy="17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Collection from the search engines (i.e. Google, Yandex) through Python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-  Keywords: Cigarette, smoking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4" name="Google Shape;305;p45"/>
          <p:cNvSpPr/>
          <p:nvPr/>
        </p:nvSpPr>
        <p:spPr>
          <a:xfrm>
            <a:off x="424080" y="6476400"/>
            <a:ext cx="85892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1500 images after elimination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5" name="Google Shape;305;p45"/>
          <p:cNvSpPr/>
          <p:nvPr/>
        </p:nvSpPr>
        <p:spPr>
          <a:xfrm>
            <a:off x="389160" y="7743600"/>
            <a:ext cx="7947720" cy="27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Data augmentation process </a:t>
            </a:r>
            <a:endParaRPr b="0" lang="en-US" sz="3200" spc="-1" strike="noStrike">
              <a:latin typeface="Arial"/>
            </a:endParaRPr>
          </a:p>
          <a:p>
            <a:pPr lvl="1" marL="1142280" indent="-4568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A duplicate with geometric transformations (scaling, rotating, flipping, cropping, etc.)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313;p46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DATA LABELING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314;p46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Google Shape;315;p46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3F3873-7912-4EDC-A57D-FF02EA87E7CA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19" name="Google Shape;316;p46"/>
          <p:cNvSpPr/>
          <p:nvPr/>
        </p:nvSpPr>
        <p:spPr>
          <a:xfrm>
            <a:off x="389160" y="2679840"/>
            <a:ext cx="13467240" cy="82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Arial"/>
              </a:rPr>
              <a:t>1500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 images to annotat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Arial"/>
              </a:rPr>
              <a:t>e – before the augmentation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Google Shape;317;p46" descr=""/>
          <p:cNvPicPr/>
          <p:nvPr/>
        </p:nvPicPr>
        <p:blipFill>
          <a:blip r:embed="rId2"/>
          <a:stretch/>
        </p:blipFill>
        <p:spPr>
          <a:xfrm>
            <a:off x="6963120" y="6146640"/>
            <a:ext cx="8829360" cy="5148360"/>
          </a:xfrm>
          <a:prstGeom prst="rect">
            <a:avLst/>
          </a:prstGeom>
          <a:ln w="0">
            <a:noFill/>
          </a:ln>
        </p:spPr>
      </p:pic>
      <p:pic>
        <p:nvPicPr>
          <p:cNvPr id="221" name="Google Shape;318;p46" descr="https://realelectricwizard.files.wordpress.com/2019/03/img_0040.jpg?w=788"/>
          <p:cNvPicPr/>
          <p:nvPr/>
        </p:nvPicPr>
        <p:blipFill>
          <a:blip r:embed="rId3"/>
          <a:stretch/>
        </p:blipFill>
        <p:spPr>
          <a:xfrm>
            <a:off x="464760" y="6146640"/>
            <a:ext cx="6184440" cy="514836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316;p46"/>
          <p:cNvSpPr/>
          <p:nvPr/>
        </p:nvSpPr>
        <p:spPr>
          <a:xfrm>
            <a:off x="389160" y="4703400"/>
            <a:ext cx="15283080" cy="12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Image annotation tool: LabelImg (Tzutalin , 2015)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3" name="Google Shape;316;p46"/>
          <p:cNvSpPr/>
          <p:nvPr/>
        </p:nvSpPr>
        <p:spPr>
          <a:xfrm>
            <a:off x="389160" y="3665160"/>
            <a:ext cx="125175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YOLO annotation format in Darknet framework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324;p47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MODEL SELECTION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325;p47"/>
          <p:cNvSpPr/>
          <p:nvPr/>
        </p:nvSpPr>
        <p:spPr>
          <a:xfrm>
            <a:off x="1069920" y="2950920"/>
            <a:ext cx="136303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Needing a good performance in detecting small objects (cigarettes)</a:t>
            </a:r>
            <a:endParaRPr b="0" lang="en-US" sz="32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6" name="Google Shape;326;p47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27;p47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A16A9B4-68CF-4CD1-B5A1-B2498055777F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28" name="Google Shape;328;p47"/>
          <p:cNvSpPr/>
          <p:nvPr/>
        </p:nvSpPr>
        <p:spPr>
          <a:xfrm>
            <a:off x="3894840" y="10880280"/>
            <a:ext cx="869580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  <a:ea typeface="Calibri"/>
              </a:rPr>
              <a:t>COCO-50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Calibri"/>
              </a:rPr>
              <a:t> Benchmark of D</a:t>
            </a: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Calibri"/>
              </a:rPr>
              <a:t>ifferent Alternative Classifiers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29" name="Google Shape;330;p47"/>
          <p:cNvSpPr/>
          <p:nvPr/>
        </p:nvSpPr>
        <p:spPr>
          <a:xfrm>
            <a:off x="5659200" y="4247640"/>
            <a:ext cx="44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Resim 1" descr=""/>
          <p:cNvPicPr/>
          <p:nvPr/>
        </p:nvPicPr>
        <p:blipFill>
          <a:blip r:embed="rId2"/>
          <a:stretch/>
        </p:blipFill>
        <p:spPr>
          <a:xfrm>
            <a:off x="3666600" y="5497200"/>
            <a:ext cx="8924040" cy="5382360"/>
          </a:xfrm>
          <a:prstGeom prst="rect">
            <a:avLst/>
          </a:prstGeom>
          <a:ln w="0">
            <a:noFill/>
          </a:ln>
        </p:spPr>
      </p:pic>
      <p:sp>
        <p:nvSpPr>
          <p:cNvPr id="231" name="Dikdörtgen 2"/>
          <p:cNvSpPr/>
          <p:nvPr/>
        </p:nvSpPr>
        <p:spPr>
          <a:xfrm>
            <a:off x="1074240" y="3908160"/>
            <a:ext cx="126619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Fast, accurate, robust      YOLOv3 on darknet (C/C++)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36;p48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MODEL TRAINING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Google Shape;337;p48"/>
          <p:cNvSpPr/>
          <p:nvPr/>
        </p:nvSpPr>
        <p:spPr>
          <a:xfrm>
            <a:off x="956880" y="2950920"/>
            <a:ext cx="89352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On darknet framework through Colab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Google Shape;338;p48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339;p48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86E2307-4C60-4137-863A-3864464D5732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236" name="Google Shape;340;p48" descr=""/>
          <p:cNvPicPr/>
          <p:nvPr/>
        </p:nvPicPr>
        <p:blipFill>
          <a:blip r:embed="rId2"/>
          <a:stretch/>
        </p:blipFill>
        <p:spPr>
          <a:xfrm>
            <a:off x="1069920" y="8390880"/>
            <a:ext cx="8935200" cy="235332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341;p48" descr=""/>
          <p:cNvPicPr/>
          <p:nvPr/>
        </p:nvPicPr>
        <p:blipFill>
          <a:blip r:embed="rId3"/>
          <a:stretch/>
        </p:blipFill>
        <p:spPr>
          <a:xfrm>
            <a:off x="11142360" y="2169000"/>
            <a:ext cx="3831840" cy="8548200"/>
          </a:xfrm>
          <a:prstGeom prst="rect">
            <a:avLst/>
          </a:prstGeom>
          <a:ln w="0">
            <a:noFill/>
          </a:ln>
        </p:spPr>
      </p:pic>
      <p:sp>
        <p:nvSpPr>
          <p:cNvPr id="238" name="Google Shape;342;p48"/>
          <p:cNvSpPr/>
          <p:nvPr/>
        </p:nvSpPr>
        <p:spPr>
          <a:xfrm>
            <a:off x="2661120" y="10708200"/>
            <a:ext cx="593424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Screenshot from Training Process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9" name="Google Shape;343;p48"/>
          <p:cNvSpPr/>
          <p:nvPr/>
        </p:nvSpPr>
        <p:spPr>
          <a:xfrm>
            <a:off x="11316600" y="10744560"/>
            <a:ext cx="365760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The Loss Graph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0" name="Google Shape;337;p48"/>
          <p:cNvSpPr/>
          <p:nvPr/>
        </p:nvSpPr>
        <p:spPr>
          <a:xfrm>
            <a:off x="956880" y="6884640"/>
            <a:ext cx="91432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150 Epoch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1" name="Google Shape;337;p48"/>
          <p:cNvSpPr/>
          <p:nvPr/>
        </p:nvSpPr>
        <p:spPr>
          <a:xfrm>
            <a:off x="956880" y="4006440"/>
            <a:ext cx="933408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Binary classifier (Cigarette or not)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2" name="Google Shape;337;p48"/>
          <p:cNvSpPr/>
          <p:nvPr/>
        </p:nvSpPr>
        <p:spPr>
          <a:xfrm>
            <a:off x="956880" y="5061600"/>
            <a:ext cx="9442800" cy="11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90% Training image – 10% Test image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Google Shape;337;p48"/>
          <p:cNvSpPr/>
          <p:nvPr/>
        </p:nvSpPr>
        <p:spPr>
          <a:xfrm>
            <a:off x="956880" y="5911560"/>
            <a:ext cx="97174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darknet53.conv.74 as pretrained model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348;p49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MODEL EVALUATION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349;p49"/>
          <p:cNvSpPr/>
          <p:nvPr/>
        </p:nvSpPr>
        <p:spPr>
          <a:xfrm>
            <a:off x="1103760" y="3147120"/>
            <a:ext cx="13624200" cy="93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Satisfactory results by the model trained over 150 epoch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Google Shape;350;p49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351;p49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C1DE18-8D30-486C-A399-B4445436BF4E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48" name="Google Shape;354;p49"/>
          <p:cNvSpPr/>
          <p:nvPr/>
        </p:nvSpPr>
        <p:spPr>
          <a:xfrm>
            <a:off x="5161320" y="8628480"/>
            <a:ext cx="59342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35th epoch - evaluation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Google Shape;355;p49"/>
          <p:cNvSpPr/>
          <p:nvPr/>
        </p:nvSpPr>
        <p:spPr>
          <a:xfrm>
            <a:off x="5158800" y="10871280"/>
            <a:ext cx="59342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150th epoch - evaluation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0" name="Resim 1" descr=""/>
          <p:cNvPicPr/>
          <p:nvPr/>
        </p:nvPicPr>
        <p:blipFill>
          <a:blip r:embed="rId2"/>
          <a:stretch/>
        </p:blipFill>
        <p:spPr>
          <a:xfrm>
            <a:off x="3417840" y="6292440"/>
            <a:ext cx="9410040" cy="1281240"/>
          </a:xfrm>
          <a:prstGeom prst="rect">
            <a:avLst/>
          </a:prstGeom>
          <a:ln w="0">
            <a:noFill/>
          </a:ln>
        </p:spPr>
      </p:pic>
      <p:pic>
        <p:nvPicPr>
          <p:cNvPr id="251" name="Resim 2" descr=""/>
          <p:cNvPicPr/>
          <p:nvPr/>
        </p:nvPicPr>
        <p:blipFill>
          <a:blip r:embed="rId3"/>
          <a:stretch/>
        </p:blipFill>
        <p:spPr>
          <a:xfrm>
            <a:off x="3417840" y="7562520"/>
            <a:ext cx="9410040" cy="1037160"/>
          </a:xfrm>
          <a:prstGeom prst="rect">
            <a:avLst/>
          </a:prstGeom>
          <a:ln w="0">
            <a:noFill/>
          </a:ln>
        </p:spPr>
      </p:pic>
      <p:pic>
        <p:nvPicPr>
          <p:cNvPr id="252" name="Resim 3" descr=""/>
          <p:cNvPicPr/>
          <p:nvPr/>
        </p:nvPicPr>
        <p:blipFill>
          <a:blip r:embed="rId4"/>
          <a:stretch/>
        </p:blipFill>
        <p:spPr>
          <a:xfrm>
            <a:off x="2315880" y="9248040"/>
            <a:ext cx="11613960" cy="615600"/>
          </a:xfrm>
          <a:prstGeom prst="rect">
            <a:avLst/>
          </a:prstGeom>
          <a:ln w="0">
            <a:noFill/>
          </a:ln>
        </p:spPr>
      </p:pic>
      <p:pic>
        <p:nvPicPr>
          <p:cNvPr id="253" name="Resim 4" descr=""/>
          <p:cNvPicPr/>
          <p:nvPr/>
        </p:nvPicPr>
        <p:blipFill>
          <a:blip r:embed="rId5"/>
          <a:stretch/>
        </p:blipFill>
        <p:spPr>
          <a:xfrm>
            <a:off x="2318760" y="9844560"/>
            <a:ext cx="11613960" cy="97236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49;p49"/>
          <p:cNvSpPr/>
          <p:nvPr/>
        </p:nvSpPr>
        <p:spPr>
          <a:xfrm>
            <a:off x="1103760" y="4381560"/>
            <a:ext cx="13624200" cy="12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Challenges: Low resolution input, complicated images, reverse lights,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computation power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360;p50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DEPLOYMENT of the TRAINED MODEL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Google Shape;361;p50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Google Shape;362;p50"/>
          <p:cNvSpPr/>
          <p:nvPr/>
        </p:nvSpPr>
        <p:spPr>
          <a:xfrm>
            <a:off x="276120" y="4127400"/>
            <a:ext cx="8149320" cy="71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All server operations in only and one Python script</a:t>
            </a:r>
            <a:endParaRPr b="0" lang="en-US" sz="32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TCP Socket Host</a:t>
            </a:r>
            <a:endParaRPr b="0" lang="en-US" sz="3200" spc="-1" strike="noStrike">
              <a:latin typeface="Arial"/>
            </a:endParaRPr>
          </a:p>
          <a:p>
            <a:pPr marL="1142280" indent="-22824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Image transfer</a:t>
            </a:r>
            <a:endParaRPr b="0" lang="en-US" sz="3200" spc="-1" strike="noStrike">
              <a:latin typeface="Arial"/>
            </a:endParaRPr>
          </a:p>
          <a:p>
            <a:pPr marL="1142280" indent="-22824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Object detection and image processing</a:t>
            </a:r>
            <a:endParaRPr b="0" lang="en-US" sz="3200" spc="-1" strike="noStrike">
              <a:latin typeface="Arial"/>
            </a:endParaRPr>
          </a:p>
          <a:p>
            <a:pPr marL="1142280" indent="-22824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Uploading outputs to Google Cloud Storage</a:t>
            </a:r>
            <a:endParaRPr b="0" lang="en-US" sz="3200" spc="-1" strike="noStrike">
              <a:latin typeface="Arial"/>
            </a:endParaRPr>
          </a:p>
          <a:p>
            <a:pPr marL="1142280" indent="-28548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8" name="Google Shape;363;p50"/>
          <p:cNvSpPr txBox="1"/>
          <p:nvPr/>
        </p:nvSpPr>
        <p:spPr>
          <a:xfrm>
            <a:off x="11481840" y="11394360"/>
            <a:ext cx="3657600" cy="65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670D334-511D-4E87-A100-8CDDC69D6FFF}" type="slidenum">
              <a:rPr b="0" lang="en-GB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59" name="Google Shape;364;p50"/>
          <p:cNvSpPr/>
          <p:nvPr/>
        </p:nvSpPr>
        <p:spPr>
          <a:xfrm>
            <a:off x="276120" y="2804760"/>
            <a:ext cx="148633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Deploying the trained YOLOv3      GPU-supported OpenCV on Python.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Google Shape;366;p50"/>
          <p:cNvSpPr/>
          <p:nvPr/>
        </p:nvSpPr>
        <p:spPr>
          <a:xfrm>
            <a:off x="6442200" y="3127680"/>
            <a:ext cx="44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Resim 1" descr=""/>
          <p:cNvPicPr/>
          <p:nvPr/>
        </p:nvPicPr>
        <p:blipFill>
          <a:blip r:embed="rId2"/>
          <a:stretch/>
        </p:blipFill>
        <p:spPr>
          <a:xfrm>
            <a:off x="8898480" y="4732560"/>
            <a:ext cx="6240960" cy="3515040"/>
          </a:xfrm>
          <a:prstGeom prst="rect">
            <a:avLst/>
          </a:prstGeom>
          <a:ln w="1905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371;p51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372;p51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IMAGE TRANSFER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Google Shape;373;p51"/>
          <p:cNvSpPr/>
          <p:nvPr/>
        </p:nvSpPr>
        <p:spPr>
          <a:xfrm>
            <a:off x="956880" y="3781800"/>
            <a:ext cx="6736680" cy="61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Image transfer was made over TCP/IP protocol with Client-Server architecture.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Client - Server architecture has 3 important components: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Clients</a:t>
            </a:r>
            <a:endParaRPr b="0" lang="en-US" sz="3200" spc="-1" strike="noStrike">
              <a:latin typeface="Arial"/>
            </a:endParaRPr>
          </a:p>
          <a:p>
            <a:pPr marL="114228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Servers</a:t>
            </a:r>
            <a:endParaRPr b="0" lang="en-US" sz="3200" spc="-1" strike="noStrike">
              <a:latin typeface="Arial"/>
            </a:endParaRPr>
          </a:p>
          <a:p>
            <a:pPr marL="114228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Communication Networks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Google Shape;374;p51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Google Shape;375;p51" descr=""/>
          <p:cNvPicPr/>
          <p:nvPr/>
        </p:nvPicPr>
        <p:blipFill>
          <a:blip r:embed="rId2"/>
          <a:stretch/>
        </p:blipFill>
        <p:spPr>
          <a:xfrm>
            <a:off x="8175240" y="3781800"/>
            <a:ext cx="7369200" cy="618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80;p52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381;p52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CLIENT-SERVER ARCHITECTURE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Google Shape;382;p52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Google Shape;383;p52" descr=""/>
          <p:cNvPicPr/>
          <p:nvPr/>
        </p:nvPicPr>
        <p:blipFill>
          <a:blip r:embed="rId2"/>
          <a:srcRect l="5916" t="12509" r="4918" b="17076"/>
          <a:stretch/>
        </p:blipFill>
        <p:spPr>
          <a:xfrm>
            <a:off x="778680" y="4661280"/>
            <a:ext cx="14859360" cy="5887440"/>
          </a:xfrm>
          <a:prstGeom prst="rect">
            <a:avLst/>
          </a:prstGeom>
          <a:ln w="0">
            <a:noFill/>
          </a:ln>
        </p:spPr>
      </p:pic>
      <p:sp>
        <p:nvSpPr>
          <p:cNvPr id="271" name="Google Shape;384;p52"/>
          <p:cNvSpPr/>
          <p:nvPr/>
        </p:nvSpPr>
        <p:spPr>
          <a:xfrm>
            <a:off x="956880" y="3208320"/>
            <a:ext cx="1452276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Server, algorithm and Google Storage connection codes are running on the virtual machine opened via Google Compute Engine.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389;p53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oogle Shape;390;p53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CLOUD COMPUTING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Google Shape;391;p53"/>
          <p:cNvSpPr/>
          <p:nvPr/>
        </p:nvSpPr>
        <p:spPr>
          <a:xfrm>
            <a:off x="956880" y="3794040"/>
            <a:ext cx="6355080" cy="60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Cloud technologies were used to our project in real time and effectively.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Google Cloud from Cloud Services was used.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Object detection algorithm trained on the Cloud.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Prepared algorithms were run on virtual machines.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Google Shape;392;p53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393;p53" descr=""/>
          <p:cNvPicPr/>
          <p:nvPr/>
        </p:nvPicPr>
        <p:blipFill>
          <a:blip r:embed="rId2"/>
          <a:stretch/>
        </p:blipFill>
        <p:spPr>
          <a:xfrm>
            <a:off x="7958880" y="3264120"/>
            <a:ext cx="7628400" cy="58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398;p54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Google Shape;399;p54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GOOGLE COLABORATORY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400;p54"/>
          <p:cNvSpPr/>
          <p:nvPr/>
        </p:nvSpPr>
        <p:spPr>
          <a:xfrm>
            <a:off x="1180080" y="3285360"/>
            <a:ext cx="7085880" cy="70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8240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Google Colaboratory (or "Colab" for short) allows you to write and run Python in the browser.</a:t>
            </a:r>
            <a:endParaRPr b="0" lang="en-US" sz="3200" spc="-1" strike="noStrike">
              <a:latin typeface="Arial"/>
            </a:endParaRPr>
          </a:p>
          <a:p>
            <a:pPr marL="457200" indent="-2790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8240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No configuration required</a:t>
            </a:r>
            <a:endParaRPr b="0" lang="en-US" sz="3200" spc="-1" strike="noStrike">
              <a:latin typeface="Arial"/>
            </a:endParaRPr>
          </a:p>
          <a:p>
            <a:pPr marL="1142280" indent="-2790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8240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Offers free access to GPUs</a:t>
            </a:r>
            <a:endParaRPr b="0" lang="en-US" sz="3200" spc="-1" strike="noStrike">
              <a:latin typeface="Arial"/>
            </a:endParaRPr>
          </a:p>
          <a:p>
            <a:pPr marL="1142280" indent="-2790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1142280" indent="-482400">
              <a:lnSpc>
                <a:spcPct val="100000"/>
              </a:lnSpc>
              <a:buClr>
                <a:srgbClr val="000000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Offers easy sharing</a:t>
            </a:r>
            <a:endParaRPr b="0" lang="en-US" sz="3200" spc="-1" strike="noStrike">
              <a:latin typeface="Arial"/>
            </a:endParaRPr>
          </a:p>
          <a:p>
            <a:pPr marL="1142280" indent="-27900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8240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Considering these advantages, the object detection algorithm has been trained on the Google Colab platform.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0" name="Google Shape;401;p54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Google Shape;402;p54" descr=""/>
          <p:cNvPicPr/>
          <p:nvPr/>
        </p:nvPicPr>
        <p:blipFill>
          <a:blip r:embed="rId2"/>
          <a:stretch/>
        </p:blipFill>
        <p:spPr>
          <a:xfrm>
            <a:off x="9331560" y="6545520"/>
            <a:ext cx="5029560" cy="266472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403;p54" descr=""/>
          <p:cNvPicPr/>
          <p:nvPr/>
        </p:nvPicPr>
        <p:blipFill>
          <a:blip r:embed="rId3"/>
          <a:stretch/>
        </p:blipFill>
        <p:spPr>
          <a:xfrm>
            <a:off x="8140680" y="3187440"/>
            <a:ext cx="6733800" cy="29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38;p37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Google Shape;239;p37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PROBLEM &amp; PURPOSE OF THE PROJECT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Google Shape;240;p37"/>
          <p:cNvSpPr/>
          <p:nvPr/>
        </p:nvSpPr>
        <p:spPr>
          <a:xfrm>
            <a:off x="389160" y="2788920"/>
            <a:ext cx="9763200" cy="53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03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Smoking ban violation</a:t>
            </a:r>
            <a:endParaRPr b="0" lang="en-US" sz="3200" spc="-1" strike="noStrike">
              <a:latin typeface="Arial"/>
            </a:endParaRPr>
          </a:p>
          <a:p>
            <a:pPr marL="457200" indent="-2473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03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Controlling smoking consumption bus stops and gas stations</a:t>
            </a:r>
            <a:endParaRPr b="0" lang="en-US" sz="3200" spc="-1" strike="noStrike">
              <a:latin typeface="Arial"/>
            </a:endParaRPr>
          </a:p>
          <a:p>
            <a:pPr marL="457200" indent="-2473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03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Aimed to follow the smoking bans in an automated way.</a:t>
            </a:r>
            <a:endParaRPr b="0" lang="en-US" sz="3200" spc="-1" strike="noStrike">
              <a:latin typeface="Arial"/>
            </a:endParaRPr>
          </a:p>
          <a:p>
            <a:pPr marL="457200" indent="-2473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503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Providing the Municipalities and Police with ease of ban follow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Google Shape;241;p37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42;p37" descr=""/>
          <p:cNvPicPr/>
          <p:nvPr/>
        </p:nvPicPr>
        <p:blipFill>
          <a:blip r:embed="rId2"/>
          <a:srcRect l="0" t="8389" r="0" b="16961"/>
          <a:stretch/>
        </p:blipFill>
        <p:spPr>
          <a:xfrm>
            <a:off x="3551040" y="7800480"/>
            <a:ext cx="6329520" cy="340848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43;p37" descr=""/>
          <p:cNvPicPr/>
          <p:nvPr/>
        </p:nvPicPr>
        <p:blipFill>
          <a:blip r:embed="rId3"/>
          <a:stretch/>
        </p:blipFill>
        <p:spPr>
          <a:xfrm>
            <a:off x="10750320" y="2861280"/>
            <a:ext cx="4682520" cy="643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08;p55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409;p55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GOOGLE COMPUTE ENGINE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410;p55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411;p55"/>
          <p:cNvSpPr/>
          <p:nvPr/>
        </p:nvSpPr>
        <p:spPr>
          <a:xfrm>
            <a:off x="1202760" y="2609280"/>
            <a:ext cx="13671720" cy="30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A virtual machine was created on the Google Compute Engine platform.</a:t>
            </a:r>
            <a:endParaRPr b="0" lang="en-US" sz="3200" spc="-1" strike="noStrike">
              <a:latin typeface="Arial"/>
            </a:endParaRPr>
          </a:p>
          <a:p>
            <a:pPr marL="457200" indent="-4312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Used 8 vCPUs, 30 GB memory.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Firewall settings made for image transfer.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Network details of the virtual machine are as follows.</a:t>
            </a:r>
            <a:endParaRPr b="0" lang="en-US" sz="3200" spc="-1" strike="noStrike">
              <a:latin typeface="Arial"/>
            </a:endParaRPr>
          </a:p>
          <a:p>
            <a:pPr marL="457200" indent="-253800">
              <a:lnSpc>
                <a:spcPct val="15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87" name="Google Shape;412;p55" descr=""/>
          <p:cNvPicPr/>
          <p:nvPr/>
        </p:nvPicPr>
        <p:blipFill>
          <a:blip r:embed="rId2"/>
          <a:stretch/>
        </p:blipFill>
        <p:spPr>
          <a:xfrm>
            <a:off x="1532880" y="6096240"/>
            <a:ext cx="12765960" cy="41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17;p56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418;p56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GOOGLE STORAGE SERVICE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419;p56"/>
          <p:cNvSpPr/>
          <p:nvPr/>
        </p:nvSpPr>
        <p:spPr>
          <a:xfrm>
            <a:off x="956880" y="2376000"/>
            <a:ext cx="13917600" cy="22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Detected images are automatically transferred to the Google Storage.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Google Storage service is used as database in the Project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Detected images are stored with metadata.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1" name="Google Shape;420;p56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Google Shape;421;p56" descr=""/>
          <p:cNvPicPr/>
          <p:nvPr/>
        </p:nvPicPr>
        <p:blipFill>
          <a:blip r:embed="rId2"/>
          <a:stretch/>
        </p:blipFill>
        <p:spPr>
          <a:xfrm>
            <a:off x="1682280" y="4695840"/>
            <a:ext cx="12466800" cy="664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426;p57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427;p57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Node.js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JavaScript runtime built on Chrome’s V8 JavaScript engine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Open source server environment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Designed to build scalable network applications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5" name="Google Shape;428;p57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Google Shape;429;p57" descr=""/>
          <p:cNvPicPr/>
          <p:nvPr/>
        </p:nvPicPr>
        <p:blipFill>
          <a:blip r:embed="rId2"/>
          <a:stretch/>
        </p:blipFill>
        <p:spPr>
          <a:xfrm>
            <a:off x="4738680" y="6626880"/>
            <a:ext cx="6354360" cy="389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434;p58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435;p58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React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JavaScript library for building user interfaces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JSX and virtual DOM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9" name="Google Shape;436;p58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437;p58" descr=""/>
          <p:cNvPicPr/>
          <p:nvPr/>
        </p:nvPicPr>
        <p:blipFill>
          <a:blip r:embed="rId2"/>
          <a:stretch/>
        </p:blipFill>
        <p:spPr>
          <a:xfrm>
            <a:off x="5865480" y="6680880"/>
            <a:ext cx="4526640" cy="392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442;p59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Google Shape;443;p59"/>
          <p:cNvSpPr/>
          <p:nvPr/>
        </p:nvSpPr>
        <p:spPr>
          <a:xfrm>
            <a:off x="956880" y="2393280"/>
            <a:ext cx="13917600" cy="88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Application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 Node.js as backend and React as a frontend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Communication between Node.js and React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 Node.js for metadata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3" name="Google Shape;444;p59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oogle Shape;445;p59" descr=""/>
          <p:cNvPicPr/>
          <p:nvPr/>
        </p:nvPicPr>
        <p:blipFill>
          <a:blip r:embed="rId2"/>
          <a:stretch/>
        </p:blipFill>
        <p:spPr>
          <a:xfrm>
            <a:off x="3607200" y="5779440"/>
            <a:ext cx="8617320" cy="518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450;p60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Google Shape;451;p60"/>
          <p:cNvSpPr/>
          <p:nvPr/>
        </p:nvSpPr>
        <p:spPr>
          <a:xfrm>
            <a:off x="1168920" y="2840400"/>
            <a:ext cx="13917600" cy="81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Application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 React for displaying the detecting frames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Get metadata information from Node.js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 React for displaying the details for each frame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7" name="Google Shape;452;p60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457;p61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Google Shape;458;p61"/>
          <p:cNvSpPr/>
          <p:nvPr/>
        </p:nvSpPr>
        <p:spPr>
          <a:xfrm>
            <a:off x="956880" y="2431440"/>
            <a:ext cx="13917600" cy="88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Components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Loader, Map, Images, Popup, Main and About components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0" name="Google Shape;459;p61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Google Shape;460;p61" descr=""/>
          <p:cNvPicPr/>
          <p:nvPr/>
        </p:nvPicPr>
        <p:blipFill>
          <a:blip r:embed="rId2"/>
          <a:stretch/>
        </p:blipFill>
        <p:spPr>
          <a:xfrm>
            <a:off x="1170000" y="4636800"/>
            <a:ext cx="13917600" cy="63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465;p62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466;p62"/>
          <p:cNvSpPr/>
          <p:nvPr/>
        </p:nvSpPr>
        <p:spPr>
          <a:xfrm>
            <a:off x="956880" y="2819160"/>
            <a:ext cx="13917600" cy="81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Loader and Map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Loader uses a component with type, color, size and timeout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Map uses Google Map package with authentication key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4" name="Google Shape;467;p62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2" descr="loader spinner ile ilgili görsel sonucu"/>
          <p:cNvPicPr/>
          <p:nvPr/>
        </p:nvPicPr>
        <p:blipFill>
          <a:blip r:embed="rId2"/>
          <a:stretch/>
        </p:blipFill>
        <p:spPr>
          <a:xfrm>
            <a:off x="1382760" y="6146640"/>
            <a:ext cx="5752800" cy="420912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4" descr="google map ile ilgili görsel sonucu"/>
          <p:cNvPicPr/>
          <p:nvPr/>
        </p:nvPicPr>
        <p:blipFill>
          <a:blip r:embed="rId3"/>
          <a:stretch/>
        </p:blipFill>
        <p:spPr>
          <a:xfrm>
            <a:off x="8128800" y="6146640"/>
            <a:ext cx="6112440" cy="40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72;p63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Google Shape;473;p63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Popup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Includes image, date, time, IP, location and map information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Uses the Map component and IP to location API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9" name="Google Shape;474;p63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Google Shape;475;p63" descr=""/>
          <p:cNvPicPr/>
          <p:nvPr/>
        </p:nvPicPr>
        <p:blipFill>
          <a:blip r:embed="rId2"/>
          <a:stretch/>
        </p:blipFill>
        <p:spPr>
          <a:xfrm>
            <a:off x="3161880" y="5535000"/>
            <a:ext cx="9932040" cy="56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480;p64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Google Shape;481;p64"/>
          <p:cNvSpPr/>
          <p:nvPr/>
        </p:nvSpPr>
        <p:spPr>
          <a:xfrm>
            <a:off x="956880" y="2431440"/>
            <a:ext cx="13917600" cy="88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Images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Images in a responsive designed Material UI component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3" name="Google Shape;482;p64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Google Shape;483;p64" descr=""/>
          <p:cNvPicPr/>
          <p:nvPr/>
        </p:nvPicPr>
        <p:blipFill>
          <a:blip r:embed="rId2"/>
          <a:stretch/>
        </p:blipFill>
        <p:spPr>
          <a:xfrm>
            <a:off x="1357200" y="4421520"/>
            <a:ext cx="13541400" cy="666036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248;p38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Google Shape;249;p38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PROJECT ARCHITECTURE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250;p38" descr=""/>
          <p:cNvPicPr/>
          <p:nvPr/>
        </p:nvPicPr>
        <p:blipFill>
          <a:blip r:embed="rId2"/>
          <a:stretch/>
        </p:blipFill>
        <p:spPr>
          <a:xfrm>
            <a:off x="895680" y="3032640"/>
            <a:ext cx="13979160" cy="758304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51;p38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488;p65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WEB SERVER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489;p65"/>
          <p:cNvSpPr/>
          <p:nvPr/>
        </p:nvSpPr>
        <p:spPr>
          <a:xfrm>
            <a:off x="956880" y="2564640"/>
            <a:ext cx="13917600" cy="86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About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Includes the project information, members and advisor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7" name="Google Shape;490;p65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Google Shape;491;p65" descr=""/>
          <p:cNvPicPr/>
          <p:nvPr/>
        </p:nvPicPr>
        <p:blipFill>
          <a:blip r:embed="rId2"/>
          <a:stretch/>
        </p:blipFill>
        <p:spPr>
          <a:xfrm>
            <a:off x="1512000" y="4709520"/>
            <a:ext cx="13231440" cy="610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501;p67"/>
          <p:cNvSpPr/>
          <p:nvPr/>
        </p:nvSpPr>
        <p:spPr>
          <a:xfrm>
            <a:off x="1335240" y="8414640"/>
            <a:ext cx="1354392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6000" spc="-1" strike="noStrike">
                <a:solidFill>
                  <a:srgbClr val="ffffff"/>
                </a:solidFill>
                <a:latin typeface="Arial"/>
                <a:ea typeface="Arial"/>
              </a:rPr>
              <a:t>THANK YOU FOR LISTENING!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56;p39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Google Shape;257;p39"/>
          <p:cNvSpPr txBox="1"/>
          <p:nvPr/>
        </p:nvSpPr>
        <p:spPr>
          <a:xfrm>
            <a:off x="956880" y="255240"/>
            <a:ext cx="13917600" cy="1913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PREPARING THE SYSTEM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Google Shape;258;p39"/>
          <p:cNvSpPr/>
          <p:nvPr/>
        </p:nvSpPr>
        <p:spPr>
          <a:xfrm>
            <a:off x="956880" y="2711160"/>
            <a:ext cx="13917600" cy="54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Preliminaries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Preparing Dataset</a:t>
            </a:r>
            <a:endParaRPr b="0" lang="en-US" sz="32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Training the Object Detection Algorithms</a:t>
            </a:r>
            <a:endParaRPr b="0" lang="en-US" sz="32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Image Transfer</a:t>
            </a:r>
            <a:endParaRPr b="0" lang="en-US" sz="32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Cloud Computing</a:t>
            </a:r>
            <a:endParaRPr b="0" lang="en-US" sz="32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71680" indent="-545760">
              <a:lnSpc>
                <a:spcPct val="100000"/>
              </a:lnSpc>
              <a:buClr>
                <a:srgbClr val="000000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US" sz="3200" spc="-1" strike="noStrike">
              <a:latin typeface="Arial"/>
            </a:endParaRPr>
          </a:p>
          <a:p>
            <a:pPr marL="285840" indent="-19656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7" name="Google Shape;259;p39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264;p40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OBJECT DETECTION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265;p40"/>
          <p:cNvSpPr/>
          <p:nvPr/>
        </p:nvSpPr>
        <p:spPr>
          <a:xfrm>
            <a:off x="956880" y="2707200"/>
            <a:ext cx="13917600" cy="85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Computer vision technique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Used to identify and locate objects of certain classes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Machine learning and deep learning based methods</a:t>
            </a:r>
            <a:endParaRPr b="0" lang="en-US" sz="3200" spc="-1" strike="noStrike">
              <a:latin typeface="Arial"/>
            </a:endParaRPr>
          </a:p>
          <a:p>
            <a:pPr marL="2556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Used in many areas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0" name="Google Shape;266;p40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Google Shape;267;p40" descr=""/>
          <p:cNvPicPr/>
          <p:nvPr/>
        </p:nvPicPr>
        <p:blipFill>
          <a:blip r:embed="rId2"/>
          <a:stretch/>
        </p:blipFill>
        <p:spPr>
          <a:xfrm>
            <a:off x="1767240" y="5835960"/>
            <a:ext cx="12296520" cy="54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272;p41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OBJECT DETECTION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Google Shape;273;p41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Convolutional Neural Network (CNN)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Algorithm used to recognize patterns in image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Applying a convolution operation to one of the layers</a:t>
            </a:r>
            <a:endParaRPr b="0" lang="en-US" sz="3200" spc="-1" strike="noStrike">
              <a:latin typeface="Arial"/>
            </a:endParaRPr>
          </a:p>
          <a:p>
            <a:pPr marL="482760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An object detection algorithm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4" name="Google Shape;274;p41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Google Shape;275;p41" descr=""/>
          <p:cNvPicPr/>
          <p:nvPr/>
        </p:nvPicPr>
        <p:blipFill>
          <a:blip r:embed="rId2"/>
          <a:stretch/>
        </p:blipFill>
        <p:spPr>
          <a:xfrm>
            <a:off x="1256400" y="6414120"/>
            <a:ext cx="13318560" cy="439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280;p42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OBJECT DETECTION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281;p42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CNN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Successful in classification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Takes an input, assign importance and differentiate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Similar to architecture of brain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8" name="Google Shape;282;p42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Google Shape;283;p42" descr=""/>
          <p:cNvPicPr/>
          <p:nvPr/>
        </p:nvPicPr>
        <p:blipFill>
          <a:blip r:embed="rId2"/>
          <a:stretch/>
        </p:blipFill>
        <p:spPr>
          <a:xfrm>
            <a:off x="3808440" y="6146640"/>
            <a:ext cx="8638920" cy="48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88;p43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OBJECT DETECTION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89;p43"/>
          <p:cNvSpPr/>
          <p:nvPr/>
        </p:nvSpPr>
        <p:spPr>
          <a:xfrm>
            <a:off x="956880" y="2410200"/>
            <a:ext cx="13917600" cy="89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CNN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Convolution, pooling and fully connected layers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Extracting features from input in convolution layer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Reducing the computation in pooling layer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Connecting neurons in different layers in fully connected layer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2" name="Google Shape;290;p43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291;p43" descr=""/>
          <p:cNvPicPr/>
          <p:nvPr/>
        </p:nvPicPr>
        <p:blipFill>
          <a:blip r:embed="rId2"/>
          <a:stretch/>
        </p:blipFill>
        <p:spPr>
          <a:xfrm>
            <a:off x="2996640" y="6431400"/>
            <a:ext cx="9838080" cy="48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96;p44"/>
          <p:cNvSpPr txBox="1"/>
          <p:nvPr/>
        </p:nvSpPr>
        <p:spPr>
          <a:xfrm>
            <a:off x="956880" y="255240"/>
            <a:ext cx="13917600" cy="1913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5200" spc="-1" strike="noStrike">
                <a:solidFill>
                  <a:srgbClr val="ffffff"/>
                </a:solidFill>
                <a:latin typeface="Calibri"/>
                <a:ea typeface="Calibri"/>
              </a:rPr>
              <a:t>OBJECT DETECTION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Google Shape;297;p44"/>
          <p:cNvSpPr/>
          <p:nvPr/>
        </p:nvSpPr>
        <p:spPr>
          <a:xfrm>
            <a:off x="956880" y="2867400"/>
            <a:ext cx="13917600" cy="83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Arial"/>
              </a:rPr>
              <a:t>Region-based CNN (R-CNN)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Segments the image to find bounding boxes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Finds the most likely objects in bounding boxes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lvl="1" marL="914400" indent="-43128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Fast R-CNN, Faster R-CNN, Mask R-CNN, SSD, YOLO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6" name="Google Shape;298;p44"/>
          <p:cNvSpPr/>
          <p:nvPr/>
        </p:nvSpPr>
        <p:spPr>
          <a:xfrm>
            <a:off x="0" y="11463480"/>
            <a:ext cx="778320" cy="829800"/>
          </a:xfrm>
          <a:prstGeom prst="rect">
            <a:avLst/>
          </a:prstGeom>
          <a:solidFill>
            <a:schemeClr val="lt1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299;p44" descr=""/>
          <p:cNvPicPr/>
          <p:nvPr/>
        </p:nvPicPr>
        <p:blipFill>
          <a:blip r:embed="rId2"/>
          <a:stretch/>
        </p:blipFill>
        <p:spPr>
          <a:xfrm>
            <a:off x="1145520" y="6515640"/>
            <a:ext cx="13540680" cy="392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Application>LibreOffice/7.1.3.2$Linux_X86_64 LibreOffice_project/10$Build-2</Application>
  <AppVersion>15.0000</AppVersion>
  <Words>842</Words>
  <Paragraphs>468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2021-06-01T12:05:58Z</dcterms:modified>
  <cp:revision>14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32</vt:i4>
  </property>
  <property fmtid="{D5CDD505-2E9C-101B-9397-08002B2CF9AE}" pid="3" name="PresentationFormat">
    <vt:lpwstr>Özel</vt:lpwstr>
  </property>
  <property fmtid="{D5CDD505-2E9C-101B-9397-08002B2CF9AE}" pid="4" name="Slides">
    <vt:i4>32</vt:i4>
  </property>
</Properties>
</file>